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46" r:id="rId1"/>
  </p:sldMasterIdLst>
  <p:sldIdLst>
    <p:sldId id="257" r:id="rId2"/>
    <p:sldId id="258" r:id="rId3"/>
    <p:sldId id="259" r:id="rId4"/>
    <p:sldId id="260" r:id="rId5"/>
    <p:sldId id="263" r:id="rId6"/>
    <p:sldId id="261" r:id="rId7"/>
    <p:sldId id="264" r:id="rId8"/>
    <p:sldId id="265" r:id="rId9"/>
    <p:sldId id="266" r:id="rId10"/>
    <p:sldId id="267" r:id="rId11"/>
    <p:sldId id="268" r:id="rId12"/>
    <p:sldId id="276" r:id="rId13"/>
    <p:sldId id="269" r:id="rId14"/>
    <p:sldId id="275" r:id="rId15"/>
    <p:sldId id="270" r:id="rId16"/>
    <p:sldId id="271" r:id="rId17"/>
    <p:sldId id="272" r:id="rId18"/>
    <p:sldId id="277" r:id="rId19"/>
    <p:sldId id="278" r:id="rId20"/>
    <p:sldId id="279" r:id="rId21"/>
    <p:sldId id="280" r:id="rId22"/>
    <p:sldId id="281" r:id="rId23"/>
    <p:sldId id="282" r:id="rId24"/>
    <p:sldId id="283" r:id="rId25"/>
    <p:sldId id="284" r:id="rId26"/>
    <p:sldId id="285" r:id="rId27"/>
    <p:sldId id="273" r:id="rId28"/>
    <p:sldId id="274"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3/8/2020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3/8/2020</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3/8/2020</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3/8/2020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3/8/2020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3/8/2020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3/8/2020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3/8/2020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3/8/2020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3/8/2020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3/8/2020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3/8/2020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vancouver.ca/police/organization/planning-research-audit/stats-crime-rate.html"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Autofit/>
          </a:bodyPr>
          <a:lstStyle/>
          <a:p>
            <a:r>
              <a:rPr lang="en-CA" sz="5400" b="1" dirty="0"/>
              <a:t>The Battle of Neighborhoods Vancouver</a:t>
            </a:r>
            <a:endParaRPr lang="en-CA" sz="5400" dirty="0"/>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a:bodyPr>
          <a:lstStyle/>
          <a:p>
            <a:r>
              <a:rPr lang="en-US" dirty="0">
                <a:solidFill>
                  <a:schemeClr val="tx1">
                    <a:lumMod val="85000"/>
                    <a:lumOff val="15000"/>
                  </a:schemeClr>
                </a:solidFill>
              </a:rPr>
              <a:t>Richard Balbuena</a:t>
            </a:r>
            <a:endParaRPr lang="en-US" sz="2400" dirty="0">
              <a:solidFill>
                <a:schemeClr val="tx1">
                  <a:lumMod val="85000"/>
                  <a:lumOff val="15000"/>
                </a:schemeClr>
              </a:solidFill>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A1CAA-3B52-4D94-A0AC-AB0B52278A49}"/>
              </a:ext>
            </a:extLst>
          </p:cNvPr>
          <p:cNvSpPr>
            <a:spLocks noGrp="1"/>
          </p:cNvSpPr>
          <p:nvPr>
            <p:ph type="title"/>
          </p:nvPr>
        </p:nvSpPr>
        <p:spPr/>
        <p:txBody>
          <a:bodyPr>
            <a:normAutofit fontScale="90000"/>
          </a:bodyPr>
          <a:lstStyle/>
          <a:p>
            <a:r>
              <a:rPr lang="en-CA" b="1" dirty="0"/>
              <a:t> </a:t>
            </a:r>
            <a:br>
              <a:rPr lang="en-CA" b="1" dirty="0"/>
            </a:br>
            <a:r>
              <a:rPr lang="en-CA" b="1" dirty="0"/>
              <a:t>Missing data detection</a:t>
            </a:r>
            <a:br>
              <a:rPr lang="en-CA" b="1" dirty="0"/>
            </a:br>
            <a:endParaRPr lang="en-CA" dirty="0"/>
          </a:p>
        </p:txBody>
      </p:sp>
      <p:pic>
        <p:nvPicPr>
          <p:cNvPr id="7" name="Content Placeholder 6">
            <a:extLst>
              <a:ext uri="{FF2B5EF4-FFF2-40B4-BE49-F238E27FC236}">
                <a16:creationId xmlns:a16="http://schemas.microsoft.com/office/drawing/2014/main" id="{3A05CB19-D5F0-4575-8803-F6507FA359BD}"/>
              </a:ext>
            </a:extLst>
          </p:cNvPr>
          <p:cNvPicPr>
            <a:picLocks noGrp="1" noChangeAspect="1"/>
          </p:cNvPicPr>
          <p:nvPr>
            <p:ph idx="1"/>
          </p:nvPr>
        </p:nvPicPr>
        <p:blipFill>
          <a:blip r:embed="rId2"/>
          <a:stretch>
            <a:fillRect/>
          </a:stretch>
        </p:blipFill>
        <p:spPr>
          <a:xfrm>
            <a:off x="1762540" y="2108199"/>
            <a:ext cx="8136834" cy="3921539"/>
          </a:xfrm>
          <a:prstGeom prst="rect">
            <a:avLst/>
          </a:prstGeom>
        </p:spPr>
      </p:pic>
    </p:spTree>
    <p:extLst>
      <p:ext uri="{BB962C8B-B14F-4D97-AF65-F5344CB8AC3E}">
        <p14:creationId xmlns:p14="http://schemas.microsoft.com/office/powerpoint/2010/main" val="3762773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80D3A-5D87-413D-9DB6-7AB715DA4CB0}"/>
              </a:ext>
            </a:extLst>
          </p:cNvPr>
          <p:cNvSpPr>
            <a:spLocks noGrp="1"/>
          </p:cNvSpPr>
          <p:nvPr>
            <p:ph type="title"/>
          </p:nvPr>
        </p:nvSpPr>
        <p:spPr/>
        <p:txBody>
          <a:bodyPr/>
          <a:lstStyle/>
          <a:p>
            <a:r>
              <a:rPr lang="en-CA" b="1" dirty="0"/>
              <a:t>Missing data detection</a:t>
            </a:r>
            <a:endParaRPr lang="en-CA" dirty="0"/>
          </a:p>
        </p:txBody>
      </p:sp>
      <p:sp>
        <p:nvSpPr>
          <p:cNvPr id="3" name="Content Placeholder 2">
            <a:extLst>
              <a:ext uri="{FF2B5EF4-FFF2-40B4-BE49-F238E27FC236}">
                <a16:creationId xmlns:a16="http://schemas.microsoft.com/office/drawing/2014/main" id="{1FEB7382-86AC-4A05-AC5D-310E0353F97B}"/>
              </a:ext>
            </a:extLst>
          </p:cNvPr>
          <p:cNvSpPr>
            <a:spLocks noGrp="1"/>
          </p:cNvSpPr>
          <p:nvPr>
            <p:ph idx="1"/>
          </p:nvPr>
        </p:nvSpPr>
        <p:spPr/>
        <p:txBody>
          <a:bodyPr>
            <a:normAutofit fontScale="92500" lnSpcReduction="10000"/>
          </a:bodyPr>
          <a:lstStyle/>
          <a:p>
            <a:r>
              <a:rPr lang="en-CA" dirty="0">
                <a:latin typeface="+mj-lt"/>
              </a:rPr>
              <a:t>From the above missing data examination, we have 4 columns with missing data: they are NEIGHHOURHOOD (10.42% missing), MINUTE(10.02% missing), HOUR(10.02% missing), and HUNDRED_BLOCK(0.002% missing).</a:t>
            </a:r>
          </a:p>
          <a:p>
            <a:r>
              <a:rPr lang="en-CA" dirty="0">
                <a:latin typeface="+mj-lt"/>
              </a:rPr>
              <a:t>The missing percentage of MINUTE and HOUR columns are the same we are going to disregard the missing information. However, the HUNDRED_BLOCK, which is the physical address, has ~10% lower missing value than the NEIGHBOURHOOD column. The missing data is due to Statistics Canada definition of neighbourhoods within municipalities. Neighbourhoods within the City of Vancouver are based on the census tract (CT) concept within census metropolitan area (CMA). The missing NEIGHBOURHOOD columns might be caused by unlabeled neighbourhoods in the Statistics Canada dataset or they just aren't labeled. I am thinking about create a dictionary for each street-neighbourhood pair to predict the missing neighbourhood.</a:t>
            </a:r>
          </a:p>
          <a:p>
            <a:endParaRPr lang="en-CA" dirty="0"/>
          </a:p>
        </p:txBody>
      </p:sp>
    </p:spTree>
    <p:extLst>
      <p:ext uri="{BB962C8B-B14F-4D97-AF65-F5344CB8AC3E}">
        <p14:creationId xmlns:p14="http://schemas.microsoft.com/office/powerpoint/2010/main" val="37372151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39466-8751-4183-833F-98A13D68B35A}"/>
              </a:ext>
            </a:extLst>
          </p:cNvPr>
          <p:cNvSpPr>
            <a:spLocks noGrp="1"/>
          </p:cNvSpPr>
          <p:nvPr>
            <p:ph type="title"/>
          </p:nvPr>
        </p:nvSpPr>
        <p:spPr/>
        <p:txBody>
          <a:bodyPr>
            <a:normAutofit fontScale="90000"/>
          </a:bodyPr>
          <a:lstStyle/>
          <a:p>
            <a:r>
              <a:rPr lang="en-CA" b="1" dirty="0"/>
              <a:t>Distribution of each type of crime</a:t>
            </a:r>
            <a:br>
              <a:rPr lang="en-CA" b="1" dirty="0"/>
            </a:br>
            <a:endParaRPr lang="en-CA" dirty="0"/>
          </a:p>
        </p:txBody>
      </p:sp>
      <p:pic>
        <p:nvPicPr>
          <p:cNvPr id="4" name="Content Placeholder 3">
            <a:extLst>
              <a:ext uri="{FF2B5EF4-FFF2-40B4-BE49-F238E27FC236}">
                <a16:creationId xmlns:a16="http://schemas.microsoft.com/office/drawing/2014/main" id="{EE68ACF7-D0AF-4911-976F-07D8CEA5B205}"/>
              </a:ext>
            </a:extLst>
          </p:cNvPr>
          <p:cNvPicPr>
            <a:picLocks noGrp="1" noChangeAspect="1"/>
          </p:cNvPicPr>
          <p:nvPr>
            <p:ph idx="1"/>
          </p:nvPr>
        </p:nvPicPr>
        <p:blipFill>
          <a:blip r:embed="rId2"/>
          <a:stretch>
            <a:fillRect/>
          </a:stretch>
        </p:blipFill>
        <p:spPr>
          <a:xfrm>
            <a:off x="1097280" y="2108200"/>
            <a:ext cx="10058399" cy="4261436"/>
          </a:xfrm>
          <a:prstGeom prst="rect">
            <a:avLst/>
          </a:prstGeom>
        </p:spPr>
      </p:pic>
    </p:spTree>
    <p:extLst>
      <p:ext uri="{BB962C8B-B14F-4D97-AF65-F5344CB8AC3E}">
        <p14:creationId xmlns:p14="http://schemas.microsoft.com/office/powerpoint/2010/main" val="10041155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1793A-C1D3-4110-8899-545066391E88}"/>
              </a:ext>
            </a:extLst>
          </p:cNvPr>
          <p:cNvSpPr>
            <a:spLocks noGrp="1"/>
          </p:cNvSpPr>
          <p:nvPr>
            <p:ph type="title"/>
          </p:nvPr>
        </p:nvSpPr>
        <p:spPr/>
        <p:txBody>
          <a:bodyPr>
            <a:normAutofit fontScale="90000"/>
          </a:bodyPr>
          <a:lstStyle/>
          <a:p>
            <a:r>
              <a:rPr lang="en-CA" b="1" dirty="0"/>
              <a:t>Distribution of each type of crime</a:t>
            </a:r>
            <a:br>
              <a:rPr lang="en-CA" b="1" dirty="0"/>
            </a:br>
            <a:endParaRPr lang="en-CA" dirty="0"/>
          </a:p>
        </p:txBody>
      </p:sp>
      <p:pic>
        <p:nvPicPr>
          <p:cNvPr id="4" name="Content Placeholder 3">
            <a:extLst>
              <a:ext uri="{FF2B5EF4-FFF2-40B4-BE49-F238E27FC236}">
                <a16:creationId xmlns:a16="http://schemas.microsoft.com/office/drawing/2014/main" id="{15A73257-BAA3-4105-BFC6-8E6C2CD2A76B}"/>
              </a:ext>
            </a:extLst>
          </p:cNvPr>
          <p:cNvPicPr>
            <a:picLocks noGrp="1" noChangeAspect="1"/>
          </p:cNvPicPr>
          <p:nvPr>
            <p:ph idx="1"/>
          </p:nvPr>
        </p:nvPicPr>
        <p:blipFill>
          <a:blip r:embed="rId2"/>
          <a:stretch>
            <a:fillRect/>
          </a:stretch>
        </p:blipFill>
        <p:spPr>
          <a:xfrm>
            <a:off x="1311966" y="1988931"/>
            <a:ext cx="4815906" cy="4186582"/>
          </a:xfrm>
          <a:prstGeom prst="rect">
            <a:avLst/>
          </a:prstGeom>
        </p:spPr>
      </p:pic>
      <p:sp>
        <p:nvSpPr>
          <p:cNvPr id="5" name="TextBox 4">
            <a:extLst>
              <a:ext uri="{FF2B5EF4-FFF2-40B4-BE49-F238E27FC236}">
                <a16:creationId xmlns:a16="http://schemas.microsoft.com/office/drawing/2014/main" id="{86FC6620-D589-4194-B18D-ACE31A5A6E65}"/>
              </a:ext>
            </a:extLst>
          </p:cNvPr>
          <p:cNvSpPr txBox="1"/>
          <p:nvPr/>
        </p:nvSpPr>
        <p:spPr>
          <a:xfrm>
            <a:off x="6374296" y="2173357"/>
            <a:ext cx="4161183" cy="2031325"/>
          </a:xfrm>
          <a:prstGeom prst="rect">
            <a:avLst/>
          </a:prstGeom>
          <a:noFill/>
        </p:spPr>
        <p:txBody>
          <a:bodyPr wrap="square" rtlCol="0">
            <a:spAutoFit/>
          </a:bodyPr>
          <a:lstStyle/>
          <a:p>
            <a:r>
              <a:rPr lang="en-CA" dirty="0">
                <a:latin typeface="+mj-lt"/>
              </a:rPr>
              <a:t>It appears that the most common type of crime is associated with vehicle in Vancouver: Theft from Vehicle, Theft of Bicycle and Vehicle Collision. Since 2003, there are 209609 crime categorized as "Theft from Vehicle".</a:t>
            </a:r>
          </a:p>
        </p:txBody>
      </p:sp>
    </p:spTree>
    <p:extLst>
      <p:ext uri="{BB962C8B-B14F-4D97-AF65-F5344CB8AC3E}">
        <p14:creationId xmlns:p14="http://schemas.microsoft.com/office/powerpoint/2010/main" val="16810805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196E8-4FBA-4ADD-A418-D109A816CAB6}"/>
              </a:ext>
            </a:extLst>
          </p:cNvPr>
          <p:cNvSpPr>
            <a:spLocks noGrp="1"/>
          </p:cNvSpPr>
          <p:nvPr>
            <p:ph type="title"/>
          </p:nvPr>
        </p:nvSpPr>
        <p:spPr/>
        <p:txBody>
          <a:bodyPr/>
          <a:lstStyle/>
          <a:p>
            <a:r>
              <a:rPr lang="en-CA" dirty="0"/>
              <a:t>Change of crime over the years</a:t>
            </a:r>
          </a:p>
        </p:txBody>
      </p:sp>
      <p:pic>
        <p:nvPicPr>
          <p:cNvPr id="4" name="Content Placeholder 3">
            <a:extLst>
              <a:ext uri="{FF2B5EF4-FFF2-40B4-BE49-F238E27FC236}">
                <a16:creationId xmlns:a16="http://schemas.microsoft.com/office/drawing/2014/main" id="{CF3F450F-45C2-4A4B-B1C7-5903E766FC53}"/>
              </a:ext>
            </a:extLst>
          </p:cNvPr>
          <p:cNvPicPr>
            <a:picLocks noGrp="1" noChangeAspect="1"/>
          </p:cNvPicPr>
          <p:nvPr>
            <p:ph idx="1"/>
          </p:nvPr>
        </p:nvPicPr>
        <p:blipFill>
          <a:blip r:embed="rId2"/>
          <a:stretch>
            <a:fillRect/>
          </a:stretch>
        </p:blipFill>
        <p:spPr>
          <a:xfrm>
            <a:off x="1097280" y="2108200"/>
            <a:ext cx="10058399" cy="3760788"/>
          </a:xfrm>
          <a:prstGeom prst="rect">
            <a:avLst/>
          </a:prstGeom>
        </p:spPr>
      </p:pic>
    </p:spTree>
    <p:extLst>
      <p:ext uri="{BB962C8B-B14F-4D97-AF65-F5344CB8AC3E}">
        <p14:creationId xmlns:p14="http://schemas.microsoft.com/office/powerpoint/2010/main" val="29607857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AD442-C429-47BB-981F-0C1D62A53153}"/>
              </a:ext>
            </a:extLst>
          </p:cNvPr>
          <p:cNvSpPr>
            <a:spLocks noGrp="1"/>
          </p:cNvSpPr>
          <p:nvPr>
            <p:ph type="title"/>
          </p:nvPr>
        </p:nvSpPr>
        <p:spPr/>
        <p:txBody>
          <a:bodyPr>
            <a:normAutofit fontScale="90000"/>
          </a:bodyPr>
          <a:lstStyle/>
          <a:p>
            <a:br>
              <a:rPr lang="en-CA" sz="3600" b="1" dirty="0"/>
            </a:br>
            <a:br>
              <a:rPr lang="en-CA" sz="3600" b="1" dirty="0"/>
            </a:br>
            <a:br>
              <a:rPr lang="en-CA" sz="3600" b="1" dirty="0"/>
            </a:br>
            <a:br>
              <a:rPr lang="en-CA" sz="3600" b="1" dirty="0"/>
            </a:br>
            <a:r>
              <a:rPr lang="en-CA" sz="3600" b="1" dirty="0"/>
              <a:t>Top 10 most dangerous neighbourhood in Vancouver</a:t>
            </a:r>
            <a:br>
              <a:rPr lang="en-CA" b="1" dirty="0"/>
            </a:br>
            <a:endParaRPr lang="en-CA" sz="4000" b="1" dirty="0"/>
          </a:p>
        </p:txBody>
      </p:sp>
      <p:pic>
        <p:nvPicPr>
          <p:cNvPr id="12" name="Content Placeholder 11">
            <a:extLst>
              <a:ext uri="{FF2B5EF4-FFF2-40B4-BE49-F238E27FC236}">
                <a16:creationId xmlns:a16="http://schemas.microsoft.com/office/drawing/2014/main" id="{CD2FDEAE-4C27-4885-AF11-AB89F7EA28B0}"/>
              </a:ext>
            </a:extLst>
          </p:cNvPr>
          <p:cNvPicPr>
            <a:picLocks noGrp="1" noChangeAspect="1"/>
          </p:cNvPicPr>
          <p:nvPr>
            <p:ph idx="1"/>
          </p:nvPr>
        </p:nvPicPr>
        <p:blipFill>
          <a:blip r:embed="rId2"/>
          <a:stretch>
            <a:fillRect/>
          </a:stretch>
        </p:blipFill>
        <p:spPr>
          <a:xfrm>
            <a:off x="1097280" y="2108200"/>
            <a:ext cx="6493565" cy="4279348"/>
          </a:xfrm>
          <a:prstGeom prst="rect">
            <a:avLst/>
          </a:prstGeom>
        </p:spPr>
      </p:pic>
      <p:sp>
        <p:nvSpPr>
          <p:cNvPr id="13" name="TextBox 12">
            <a:extLst>
              <a:ext uri="{FF2B5EF4-FFF2-40B4-BE49-F238E27FC236}">
                <a16:creationId xmlns:a16="http://schemas.microsoft.com/office/drawing/2014/main" id="{D6F61E38-6FEC-4F48-B68D-11DD9A818655}"/>
              </a:ext>
            </a:extLst>
          </p:cNvPr>
          <p:cNvSpPr txBox="1"/>
          <p:nvPr/>
        </p:nvSpPr>
        <p:spPr>
          <a:xfrm>
            <a:off x="7712765" y="2584174"/>
            <a:ext cx="3737113" cy="1200329"/>
          </a:xfrm>
          <a:prstGeom prst="rect">
            <a:avLst/>
          </a:prstGeom>
          <a:noFill/>
        </p:spPr>
        <p:txBody>
          <a:bodyPr wrap="square" rtlCol="0">
            <a:spAutoFit/>
          </a:bodyPr>
          <a:lstStyle/>
          <a:p>
            <a:r>
              <a:rPr lang="en-CA" dirty="0">
                <a:latin typeface="+mj-lt"/>
              </a:rPr>
              <a:t>It turns out the most crime populated neighbourhood is West End</a:t>
            </a:r>
          </a:p>
          <a:p>
            <a:endParaRPr lang="en-CA" dirty="0"/>
          </a:p>
        </p:txBody>
      </p:sp>
    </p:spTree>
    <p:extLst>
      <p:ext uri="{BB962C8B-B14F-4D97-AF65-F5344CB8AC3E}">
        <p14:creationId xmlns:p14="http://schemas.microsoft.com/office/powerpoint/2010/main" val="20214155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ACE38-CDBC-4160-AC71-EB559EC4A9CC}"/>
              </a:ext>
            </a:extLst>
          </p:cNvPr>
          <p:cNvSpPr>
            <a:spLocks noGrp="1"/>
          </p:cNvSpPr>
          <p:nvPr>
            <p:ph type="title"/>
          </p:nvPr>
        </p:nvSpPr>
        <p:spPr/>
        <p:txBody>
          <a:bodyPr/>
          <a:lstStyle/>
          <a:p>
            <a:r>
              <a:rPr lang="en-CA" dirty="0"/>
              <a:t>Crimes in West End</a:t>
            </a:r>
          </a:p>
        </p:txBody>
      </p:sp>
      <p:pic>
        <p:nvPicPr>
          <p:cNvPr id="4" name="Content Placeholder 3">
            <a:extLst>
              <a:ext uri="{FF2B5EF4-FFF2-40B4-BE49-F238E27FC236}">
                <a16:creationId xmlns:a16="http://schemas.microsoft.com/office/drawing/2014/main" id="{DF6BDF90-980B-4182-B182-F8927C72692C}"/>
              </a:ext>
            </a:extLst>
          </p:cNvPr>
          <p:cNvPicPr>
            <a:picLocks noGrp="1" noChangeAspect="1"/>
          </p:cNvPicPr>
          <p:nvPr>
            <p:ph idx="1"/>
          </p:nvPr>
        </p:nvPicPr>
        <p:blipFill>
          <a:blip r:embed="rId2"/>
          <a:stretch>
            <a:fillRect/>
          </a:stretch>
        </p:blipFill>
        <p:spPr>
          <a:xfrm>
            <a:off x="2491409" y="2108199"/>
            <a:ext cx="6414051" cy="4262845"/>
          </a:xfrm>
          <a:prstGeom prst="rect">
            <a:avLst/>
          </a:prstGeom>
        </p:spPr>
      </p:pic>
    </p:spTree>
    <p:extLst>
      <p:ext uri="{BB962C8B-B14F-4D97-AF65-F5344CB8AC3E}">
        <p14:creationId xmlns:p14="http://schemas.microsoft.com/office/powerpoint/2010/main" val="24695929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EBD3D-2E81-4B0A-95A0-1F8BFE208920}"/>
              </a:ext>
            </a:extLst>
          </p:cNvPr>
          <p:cNvSpPr>
            <a:spLocks noGrp="1"/>
          </p:cNvSpPr>
          <p:nvPr>
            <p:ph type="title"/>
          </p:nvPr>
        </p:nvSpPr>
        <p:spPr/>
        <p:txBody>
          <a:bodyPr/>
          <a:lstStyle/>
          <a:p>
            <a:r>
              <a:rPr lang="en-CA" dirty="0"/>
              <a:t>Crimes in West End</a:t>
            </a:r>
          </a:p>
        </p:txBody>
      </p:sp>
      <p:pic>
        <p:nvPicPr>
          <p:cNvPr id="4" name="Content Placeholder 3">
            <a:extLst>
              <a:ext uri="{FF2B5EF4-FFF2-40B4-BE49-F238E27FC236}">
                <a16:creationId xmlns:a16="http://schemas.microsoft.com/office/drawing/2014/main" id="{CFFCDA5D-9D75-4F97-B8C9-FC3682E3B2FD}"/>
              </a:ext>
            </a:extLst>
          </p:cNvPr>
          <p:cNvPicPr>
            <a:picLocks noGrp="1" noChangeAspect="1"/>
          </p:cNvPicPr>
          <p:nvPr>
            <p:ph idx="1"/>
          </p:nvPr>
        </p:nvPicPr>
        <p:blipFill>
          <a:blip r:embed="rId2"/>
          <a:stretch>
            <a:fillRect/>
          </a:stretch>
        </p:blipFill>
        <p:spPr>
          <a:xfrm>
            <a:off x="1275038" y="2104300"/>
            <a:ext cx="5622327" cy="3766413"/>
          </a:xfrm>
          <a:prstGeom prst="rect">
            <a:avLst/>
          </a:prstGeom>
        </p:spPr>
      </p:pic>
      <p:sp>
        <p:nvSpPr>
          <p:cNvPr id="5" name="TextBox 4">
            <a:extLst>
              <a:ext uri="{FF2B5EF4-FFF2-40B4-BE49-F238E27FC236}">
                <a16:creationId xmlns:a16="http://schemas.microsoft.com/office/drawing/2014/main" id="{E70CA365-364C-41E8-961B-E00239B5CD7F}"/>
              </a:ext>
            </a:extLst>
          </p:cNvPr>
          <p:cNvSpPr txBox="1"/>
          <p:nvPr/>
        </p:nvSpPr>
        <p:spPr>
          <a:xfrm>
            <a:off x="6897365" y="2381270"/>
            <a:ext cx="4492487" cy="1200329"/>
          </a:xfrm>
          <a:prstGeom prst="rect">
            <a:avLst/>
          </a:prstGeom>
          <a:noFill/>
        </p:spPr>
        <p:txBody>
          <a:bodyPr wrap="square" rtlCol="0">
            <a:spAutoFit/>
          </a:bodyPr>
          <a:lstStyle/>
          <a:p>
            <a:r>
              <a:rPr lang="en-CA" dirty="0">
                <a:latin typeface="+mj-lt"/>
              </a:rPr>
              <a:t>The scatter plot is actually the shape of the West End neighbourhood. Crimes happened on almost every street of West End from 2003 to 2019.</a:t>
            </a:r>
          </a:p>
        </p:txBody>
      </p:sp>
    </p:spTree>
    <p:extLst>
      <p:ext uri="{BB962C8B-B14F-4D97-AF65-F5344CB8AC3E}">
        <p14:creationId xmlns:p14="http://schemas.microsoft.com/office/powerpoint/2010/main" val="1035596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4D82D-0F0E-4E98-878B-0EF5F2C57476}"/>
              </a:ext>
            </a:extLst>
          </p:cNvPr>
          <p:cNvSpPr>
            <a:spLocks noGrp="1"/>
          </p:cNvSpPr>
          <p:nvPr>
            <p:ph type="title"/>
          </p:nvPr>
        </p:nvSpPr>
        <p:spPr/>
        <p:txBody>
          <a:bodyPr/>
          <a:lstStyle/>
          <a:p>
            <a:r>
              <a:rPr lang="en-CA" dirty="0"/>
              <a:t>Crime Heatmap of 2019</a:t>
            </a:r>
          </a:p>
        </p:txBody>
      </p:sp>
      <p:pic>
        <p:nvPicPr>
          <p:cNvPr id="4" name="Content Placeholder 3">
            <a:extLst>
              <a:ext uri="{FF2B5EF4-FFF2-40B4-BE49-F238E27FC236}">
                <a16:creationId xmlns:a16="http://schemas.microsoft.com/office/drawing/2014/main" id="{48CC3272-0CE9-48E6-B398-87ED289A88AA}"/>
              </a:ext>
            </a:extLst>
          </p:cNvPr>
          <p:cNvPicPr>
            <a:picLocks noGrp="1" noChangeAspect="1"/>
          </p:cNvPicPr>
          <p:nvPr>
            <p:ph idx="1"/>
          </p:nvPr>
        </p:nvPicPr>
        <p:blipFill>
          <a:blip r:embed="rId2"/>
          <a:stretch>
            <a:fillRect/>
          </a:stretch>
        </p:blipFill>
        <p:spPr>
          <a:xfrm>
            <a:off x="2559783" y="2108200"/>
            <a:ext cx="7132760" cy="3760788"/>
          </a:xfrm>
          <a:prstGeom prst="rect">
            <a:avLst/>
          </a:prstGeom>
        </p:spPr>
      </p:pic>
    </p:spTree>
    <p:extLst>
      <p:ext uri="{BB962C8B-B14F-4D97-AF65-F5344CB8AC3E}">
        <p14:creationId xmlns:p14="http://schemas.microsoft.com/office/powerpoint/2010/main" val="26716629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CE060-4F9D-4116-BE30-627DFC25C525}"/>
              </a:ext>
            </a:extLst>
          </p:cNvPr>
          <p:cNvSpPr>
            <a:spLocks noGrp="1"/>
          </p:cNvSpPr>
          <p:nvPr>
            <p:ph type="title"/>
          </p:nvPr>
        </p:nvSpPr>
        <p:spPr/>
        <p:txBody>
          <a:bodyPr/>
          <a:lstStyle/>
          <a:p>
            <a:r>
              <a:rPr lang="en-CA" dirty="0"/>
              <a:t>West End “Theft from Vehicle”</a:t>
            </a:r>
          </a:p>
        </p:txBody>
      </p:sp>
      <p:pic>
        <p:nvPicPr>
          <p:cNvPr id="4" name="Content Placeholder 3">
            <a:extLst>
              <a:ext uri="{FF2B5EF4-FFF2-40B4-BE49-F238E27FC236}">
                <a16:creationId xmlns:a16="http://schemas.microsoft.com/office/drawing/2014/main" id="{CF824633-1975-4EF5-A940-25B2DFF9449D}"/>
              </a:ext>
            </a:extLst>
          </p:cNvPr>
          <p:cNvPicPr>
            <a:picLocks noGrp="1" noChangeAspect="1"/>
          </p:cNvPicPr>
          <p:nvPr>
            <p:ph idx="1"/>
          </p:nvPr>
        </p:nvPicPr>
        <p:blipFill>
          <a:blip r:embed="rId2"/>
          <a:stretch>
            <a:fillRect/>
          </a:stretch>
        </p:blipFill>
        <p:spPr>
          <a:xfrm>
            <a:off x="2308797" y="2108200"/>
            <a:ext cx="7634732" cy="3760788"/>
          </a:xfrm>
          <a:prstGeom prst="rect">
            <a:avLst/>
          </a:prstGeom>
        </p:spPr>
      </p:pic>
    </p:spTree>
    <p:extLst>
      <p:ext uri="{BB962C8B-B14F-4D97-AF65-F5344CB8AC3E}">
        <p14:creationId xmlns:p14="http://schemas.microsoft.com/office/powerpoint/2010/main" val="6321373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CA" sz="4400" dirty="0"/>
              <a:t>“Most of the world will make decisions by either guessing or using their gut. They will be either lucky or wrong.”</a:t>
            </a:r>
            <a:endParaRPr lang="en-US" sz="4400" i="1" dirty="0">
              <a:solidFill>
                <a:srgbClr val="FFFFFF"/>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CA" i="1" dirty="0">
                <a:solidFill>
                  <a:schemeClr val="bg1"/>
                </a:solidFill>
              </a:rPr>
              <a:t>Suhail Doshi, </a:t>
            </a:r>
            <a:r>
              <a:rPr lang="en-CA" sz="1800" i="1" dirty="0">
                <a:solidFill>
                  <a:schemeClr val="bg1"/>
                </a:solidFill>
              </a:rPr>
              <a:t>chief executive officer, Mixpanel.</a:t>
            </a:r>
            <a:endParaRPr lang="en-US" sz="1800" dirty="0">
              <a:solidFill>
                <a:schemeClr val="bg1"/>
              </a:solidFill>
            </a:endParaRPr>
          </a:p>
        </p:txBody>
      </p:sp>
    </p:spTree>
    <p:extLst>
      <p:ext uri="{BB962C8B-B14F-4D97-AF65-F5344CB8AC3E}">
        <p14:creationId xmlns:p14="http://schemas.microsoft.com/office/powerpoint/2010/main" val="1917146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D1812-02AE-4278-9A9B-0274994C5E93}"/>
              </a:ext>
            </a:extLst>
          </p:cNvPr>
          <p:cNvSpPr>
            <a:spLocks noGrp="1"/>
          </p:cNvSpPr>
          <p:nvPr>
            <p:ph type="title"/>
          </p:nvPr>
        </p:nvSpPr>
        <p:spPr/>
        <p:txBody>
          <a:bodyPr/>
          <a:lstStyle/>
          <a:p>
            <a:r>
              <a:rPr lang="en-CA" dirty="0"/>
              <a:t>Crimes Happened in Stanley Park</a:t>
            </a:r>
          </a:p>
        </p:txBody>
      </p:sp>
      <p:pic>
        <p:nvPicPr>
          <p:cNvPr id="4" name="Content Placeholder 3">
            <a:extLst>
              <a:ext uri="{FF2B5EF4-FFF2-40B4-BE49-F238E27FC236}">
                <a16:creationId xmlns:a16="http://schemas.microsoft.com/office/drawing/2014/main" id="{DE303630-B60A-44CB-B5B3-A96106124C13}"/>
              </a:ext>
            </a:extLst>
          </p:cNvPr>
          <p:cNvPicPr>
            <a:picLocks noGrp="1" noChangeAspect="1"/>
          </p:cNvPicPr>
          <p:nvPr>
            <p:ph idx="1"/>
          </p:nvPr>
        </p:nvPicPr>
        <p:blipFill>
          <a:blip r:embed="rId2"/>
          <a:stretch>
            <a:fillRect/>
          </a:stretch>
        </p:blipFill>
        <p:spPr>
          <a:xfrm>
            <a:off x="2362029" y="2108200"/>
            <a:ext cx="7528267" cy="3760788"/>
          </a:xfrm>
          <a:prstGeom prst="rect">
            <a:avLst/>
          </a:prstGeom>
        </p:spPr>
      </p:pic>
    </p:spTree>
    <p:extLst>
      <p:ext uri="{BB962C8B-B14F-4D97-AF65-F5344CB8AC3E}">
        <p14:creationId xmlns:p14="http://schemas.microsoft.com/office/powerpoint/2010/main" val="2755298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1F627-AFD0-40C5-A119-8B768F22177A}"/>
              </a:ext>
            </a:extLst>
          </p:cNvPr>
          <p:cNvSpPr>
            <a:spLocks noGrp="1"/>
          </p:cNvSpPr>
          <p:nvPr>
            <p:ph type="title"/>
          </p:nvPr>
        </p:nvSpPr>
        <p:spPr/>
        <p:txBody>
          <a:bodyPr/>
          <a:lstStyle/>
          <a:p>
            <a:r>
              <a:rPr lang="en-CA" dirty="0"/>
              <a:t>Crimes Happened in Stanley Park</a:t>
            </a:r>
          </a:p>
        </p:txBody>
      </p:sp>
      <p:pic>
        <p:nvPicPr>
          <p:cNvPr id="4" name="Content Placeholder 3">
            <a:extLst>
              <a:ext uri="{FF2B5EF4-FFF2-40B4-BE49-F238E27FC236}">
                <a16:creationId xmlns:a16="http://schemas.microsoft.com/office/drawing/2014/main" id="{6D7B7308-D6BC-4AF4-8138-97F116881E85}"/>
              </a:ext>
            </a:extLst>
          </p:cNvPr>
          <p:cNvPicPr>
            <a:picLocks noGrp="1" noChangeAspect="1"/>
          </p:cNvPicPr>
          <p:nvPr>
            <p:ph idx="1"/>
          </p:nvPr>
        </p:nvPicPr>
        <p:blipFill>
          <a:blip r:embed="rId2"/>
          <a:stretch>
            <a:fillRect/>
          </a:stretch>
        </p:blipFill>
        <p:spPr>
          <a:xfrm>
            <a:off x="2180818" y="2108200"/>
            <a:ext cx="7890690" cy="3760788"/>
          </a:xfrm>
          <a:prstGeom prst="rect">
            <a:avLst/>
          </a:prstGeom>
        </p:spPr>
      </p:pic>
    </p:spTree>
    <p:extLst>
      <p:ext uri="{BB962C8B-B14F-4D97-AF65-F5344CB8AC3E}">
        <p14:creationId xmlns:p14="http://schemas.microsoft.com/office/powerpoint/2010/main" val="21035973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B28A9-AF63-4537-8740-AAA22972B717}"/>
              </a:ext>
            </a:extLst>
          </p:cNvPr>
          <p:cNvSpPr>
            <a:spLocks noGrp="1"/>
          </p:cNvSpPr>
          <p:nvPr>
            <p:ph type="title"/>
          </p:nvPr>
        </p:nvSpPr>
        <p:spPr/>
        <p:txBody>
          <a:bodyPr/>
          <a:lstStyle/>
          <a:p>
            <a:r>
              <a:rPr lang="en-CA" dirty="0"/>
              <a:t>West End and Fairview</a:t>
            </a:r>
          </a:p>
        </p:txBody>
      </p:sp>
      <p:pic>
        <p:nvPicPr>
          <p:cNvPr id="4" name="Content Placeholder 3">
            <a:extLst>
              <a:ext uri="{FF2B5EF4-FFF2-40B4-BE49-F238E27FC236}">
                <a16:creationId xmlns:a16="http://schemas.microsoft.com/office/drawing/2014/main" id="{BC1E5A2E-88F9-405F-9D5E-4F3609E89979}"/>
              </a:ext>
            </a:extLst>
          </p:cNvPr>
          <p:cNvPicPr>
            <a:picLocks noGrp="1" noChangeAspect="1"/>
          </p:cNvPicPr>
          <p:nvPr>
            <p:ph idx="1"/>
          </p:nvPr>
        </p:nvPicPr>
        <p:blipFill>
          <a:blip r:embed="rId2"/>
          <a:stretch>
            <a:fillRect/>
          </a:stretch>
        </p:blipFill>
        <p:spPr>
          <a:xfrm>
            <a:off x="1298714" y="2108199"/>
            <a:ext cx="9856966" cy="4199835"/>
          </a:xfrm>
          <a:prstGeom prst="rect">
            <a:avLst/>
          </a:prstGeom>
        </p:spPr>
      </p:pic>
    </p:spTree>
    <p:extLst>
      <p:ext uri="{BB962C8B-B14F-4D97-AF65-F5344CB8AC3E}">
        <p14:creationId xmlns:p14="http://schemas.microsoft.com/office/powerpoint/2010/main" val="37879528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8EF5B-7A26-4D3C-989F-DE0AD9DE732D}"/>
              </a:ext>
            </a:extLst>
          </p:cNvPr>
          <p:cNvSpPr>
            <a:spLocks noGrp="1"/>
          </p:cNvSpPr>
          <p:nvPr>
            <p:ph type="title"/>
          </p:nvPr>
        </p:nvSpPr>
        <p:spPr/>
        <p:txBody>
          <a:bodyPr/>
          <a:lstStyle/>
          <a:p>
            <a:r>
              <a:rPr lang="en-CA" b="1" dirty="0"/>
              <a:t>Exploring venues</a:t>
            </a:r>
            <a:br>
              <a:rPr lang="en-CA" b="1" dirty="0"/>
            </a:br>
            <a:endParaRPr lang="en-CA" dirty="0"/>
          </a:p>
        </p:txBody>
      </p:sp>
      <p:pic>
        <p:nvPicPr>
          <p:cNvPr id="4" name="Content Placeholder 3">
            <a:extLst>
              <a:ext uri="{FF2B5EF4-FFF2-40B4-BE49-F238E27FC236}">
                <a16:creationId xmlns:a16="http://schemas.microsoft.com/office/drawing/2014/main" id="{C3FBFAA0-3AFF-4C79-95CE-909DF869898F}"/>
              </a:ext>
            </a:extLst>
          </p:cNvPr>
          <p:cNvPicPr>
            <a:picLocks noGrp="1" noChangeAspect="1"/>
          </p:cNvPicPr>
          <p:nvPr>
            <p:ph idx="1"/>
          </p:nvPr>
        </p:nvPicPr>
        <p:blipFill>
          <a:blip r:embed="rId2"/>
          <a:stretch>
            <a:fillRect/>
          </a:stretch>
        </p:blipFill>
        <p:spPr>
          <a:xfrm>
            <a:off x="1096963" y="2527968"/>
            <a:ext cx="10058400" cy="2921251"/>
          </a:xfrm>
          <a:prstGeom prst="rect">
            <a:avLst/>
          </a:prstGeom>
        </p:spPr>
      </p:pic>
    </p:spTree>
    <p:extLst>
      <p:ext uri="{BB962C8B-B14F-4D97-AF65-F5344CB8AC3E}">
        <p14:creationId xmlns:p14="http://schemas.microsoft.com/office/powerpoint/2010/main" val="18198889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9C8DC-83C5-4B3C-98BA-25774892FB31}"/>
              </a:ext>
            </a:extLst>
          </p:cNvPr>
          <p:cNvSpPr>
            <a:spLocks noGrp="1"/>
          </p:cNvSpPr>
          <p:nvPr>
            <p:ph type="title"/>
          </p:nvPr>
        </p:nvSpPr>
        <p:spPr/>
        <p:txBody>
          <a:bodyPr/>
          <a:lstStyle/>
          <a:p>
            <a:r>
              <a:rPr lang="en-CA" dirty="0"/>
              <a:t>Fairview Top Venues</a:t>
            </a:r>
          </a:p>
        </p:txBody>
      </p:sp>
      <p:pic>
        <p:nvPicPr>
          <p:cNvPr id="4" name="Content Placeholder 3">
            <a:extLst>
              <a:ext uri="{FF2B5EF4-FFF2-40B4-BE49-F238E27FC236}">
                <a16:creationId xmlns:a16="http://schemas.microsoft.com/office/drawing/2014/main" id="{55B80AF0-1E30-4B99-B68F-384713D34BF8}"/>
              </a:ext>
            </a:extLst>
          </p:cNvPr>
          <p:cNvPicPr>
            <a:picLocks noGrp="1" noChangeAspect="1"/>
          </p:cNvPicPr>
          <p:nvPr>
            <p:ph idx="1"/>
          </p:nvPr>
        </p:nvPicPr>
        <p:blipFill>
          <a:blip r:embed="rId2"/>
          <a:stretch>
            <a:fillRect/>
          </a:stretch>
        </p:blipFill>
        <p:spPr>
          <a:xfrm>
            <a:off x="2896864" y="2108200"/>
            <a:ext cx="6458598" cy="3760788"/>
          </a:xfrm>
          <a:prstGeom prst="rect">
            <a:avLst/>
          </a:prstGeom>
        </p:spPr>
      </p:pic>
    </p:spTree>
    <p:extLst>
      <p:ext uri="{BB962C8B-B14F-4D97-AF65-F5344CB8AC3E}">
        <p14:creationId xmlns:p14="http://schemas.microsoft.com/office/powerpoint/2010/main" val="11909821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62C1E-1CC9-4855-BD46-A5FE5CDC59C5}"/>
              </a:ext>
            </a:extLst>
          </p:cNvPr>
          <p:cNvSpPr>
            <a:spLocks noGrp="1"/>
          </p:cNvSpPr>
          <p:nvPr>
            <p:ph type="title"/>
          </p:nvPr>
        </p:nvSpPr>
        <p:spPr/>
        <p:txBody>
          <a:bodyPr/>
          <a:lstStyle/>
          <a:p>
            <a:r>
              <a:rPr lang="en-CA" dirty="0"/>
              <a:t>West End Top Venues</a:t>
            </a:r>
          </a:p>
        </p:txBody>
      </p:sp>
      <p:pic>
        <p:nvPicPr>
          <p:cNvPr id="4" name="Content Placeholder 3">
            <a:extLst>
              <a:ext uri="{FF2B5EF4-FFF2-40B4-BE49-F238E27FC236}">
                <a16:creationId xmlns:a16="http://schemas.microsoft.com/office/drawing/2014/main" id="{D3B96B04-FBA1-4D79-B4EB-0911C283B269}"/>
              </a:ext>
            </a:extLst>
          </p:cNvPr>
          <p:cNvPicPr>
            <a:picLocks noGrp="1" noChangeAspect="1"/>
          </p:cNvPicPr>
          <p:nvPr>
            <p:ph idx="1"/>
          </p:nvPr>
        </p:nvPicPr>
        <p:blipFill>
          <a:blip r:embed="rId2"/>
          <a:stretch>
            <a:fillRect/>
          </a:stretch>
        </p:blipFill>
        <p:spPr>
          <a:xfrm>
            <a:off x="1096963" y="2252870"/>
            <a:ext cx="10058400" cy="3061252"/>
          </a:xfrm>
          <a:prstGeom prst="rect">
            <a:avLst/>
          </a:prstGeom>
        </p:spPr>
      </p:pic>
    </p:spTree>
    <p:extLst>
      <p:ext uri="{BB962C8B-B14F-4D97-AF65-F5344CB8AC3E}">
        <p14:creationId xmlns:p14="http://schemas.microsoft.com/office/powerpoint/2010/main" val="29587880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C66C0-086C-4290-BE9E-4D25A42F3841}"/>
              </a:ext>
            </a:extLst>
          </p:cNvPr>
          <p:cNvSpPr>
            <a:spLocks noGrp="1"/>
          </p:cNvSpPr>
          <p:nvPr>
            <p:ph type="title"/>
          </p:nvPr>
        </p:nvSpPr>
        <p:spPr/>
        <p:txBody>
          <a:bodyPr/>
          <a:lstStyle/>
          <a:p>
            <a:r>
              <a:rPr lang="en-CA" dirty="0"/>
              <a:t>West End Venues Cluster</a:t>
            </a:r>
          </a:p>
        </p:txBody>
      </p:sp>
      <p:pic>
        <p:nvPicPr>
          <p:cNvPr id="4" name="Content Placeholder 3">
            <a:extLst>
              <a:ext uri="{FF2B5EF4-FFF2-40B4-BE49-F238E27FC236}">
                <a16:creationId xmlns:a16="http://schemas.microsoft.com/office/drawing/2014/main" id="{E0096A4B-0BB5-45FE-B522-247F98626990}"/>
              </a:ext>
            </a:extLst>
          </p:cNvPr>
          <p:cNvPicPr>
            <a:picLocks noGrp="1" noChangeAspect="1"/>
          </p:cNvPicPr>
          <p:nvPr>
            <p:ph idx="1"/>
          </p:nvPr>
        </p:nvPicPr>
        <p:blipFill>
          <a:blip r:embed="rId2"/>
          <a:stretch>
            <a:fillRect/>
          </a:stretch>
        </p:blipFill>
        <p:spPr>
          <a:xfrm>
            <a:off x="2133684" y="2108200"/>
            <a:ext cx="7984958" cy="3760788"/>
          </a:xfrm>
          <a:prstGeom prst="rect">
            <a:avLst/>
          </a:prstGeom>
        </p:spPr>
      </p:pic>
    </p:spTree>
    <p:extLst>
      <p:ext uri="{BB962C8B-B14F-4D97-AF65-F5344CB8AC3E}">
        <p14:creationId xmlns:p14="http://schemas.microsoft.com/office/powerpoint/2010/main" val="34085459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24558B-BEFE-475C-A064-358927B12E32}"/>
              </a:ext>
            </a:extLst>
          </p:cNvPr>
          <p:cNvSpPr>
            <a:spLocks noGrp="1"/>
          </p:cNvSpPr>
          <p:nvPr>
            <p:ph type="title"/>
          </p:nvPr>
        </p:nvSpPr>
        <p:spPr/>
        <p:txBody>
          <a:bodyPr/>
          <a:lstStyle/>
          <a:p>
            <a:r>
              <a:rPr lang="en-CA" dirty="0"/>
              <a:t>Discussion</a:t>
            </a:r>
          </a:p>
        </p:txBody>
      </p:sp>
      <p:sp>
        <p:nvSpPr>
          <p:cNvPr id="3" name="Content Placeholder 2">
            <a:extLst>
              <a:ext uri="{FF2B5EF4-FFF2-40B4-BE49-F238E27FC236}">
                <a16:creationId xmlns:a16="http://schemas.microsoft.com/office/drawing/2014/main" id="{56AE72EB-8A06-4B00-8D4A-5FB396461F51}"/>
              </a:ext>
            </a:extLst>
          </p:cNvPr>
          <p:cNvSpPr>
            <a:spLocks noGrp="1"/>
          </p:cNvSpPr>
          <p:nvPr>
            <p:ph idx="1"/>
          </p:nvPr>
        </p:nvSpPr>
        <p:spPr/>
        <p:txBody>
          <a:bodyPr>
            <a:normAutofit fontScale="85000" lnSpcReduction="10000"/>
          </a:bodyPr>
          <a:lstStyle/>
          <a:p>
            <a:r>
              <a:rPr lang="en-CA" dirty="0">
                <a:latin typeface="+mj-lt"/>
              </a:rPr>
              <a:t>The aim of this project is to help people who want to relocate to the safest borough in Vancouver, expats can chose the neighborhoods to which they want to relocate based on the most common venues in it. But most important is to chose a neighborhood with a relative high safety index like Hasting-Sunrise and Sunset. </a:t>
            </a:r>
          </a:p>
          <a:p>
            <a:r>
              <a:rPr lang="en-CA" dirty="0">
                <a:latin typeface="+mj-lt"/>
              </a:rPr>
              <a:t>Through this exploratory analysis of the Vancouver crime data:</a:t>
            </a:r>
          </a:p>
          <a:p>
            <a:r>
              <a:rPr lang="en-CA" dirty="0">
                <a:latin typeface="+mj-lt"/>
              </a:rPr>
              <a:t>I found that the most common crime in Vancouver is related to vehicle such "Theft of Vehicle", "Theft of Bicycle" and "Vehicle Collision". Definitely, watch out for your bikes, motorcycle, and cars.</a:t>
            </a:r>
          </a:p>
          <a:p>
            <a:r>
              <a:rPr lang="en-CA" dirty="0">
                <a:latin typeface="+mj-lt"/>
              </a:rPr>
              <a:t>West End neighbourhood remain the most crime populated area from 2003 to 2019. The location record of crimes committed in West End can be used to draw a clear street map of West End.</a:t>
            </a:r>
          </a:p>
          <a:p>
            <a:r>
              <a:rPr lang="en-CA" dirty="0">
                <a:latin typeface="+mj-lt"/>
              </a:rPr>
              <a:t>The occurrences of crimes are quite evenly distributed if crimes are counted by day or counted by month. However, crime occurs more in after work hours and midnight in Vancouver.</a:t>
            </a:r>
          </a:p>
          <a:p>
            <a:endParaRPr lang="en-CA" dirty="0"/>
          </a:p>
        </p:txBody>
      </p:sp>
    </p:spTree>
    <p:extLst>
      <p:ext uri="{BB962C8B-B14F-4D97-AF65-F5344CB8AC3E}">
        <p14:creationId xmlns:p14="http://schemas.microsoft.com/office/powerpoint/2010/main" val="33365292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11F526-04AC-4A92-8801-E0339CFF4DFC}"/>
              </a:ext>
            </a:extLst>
          </p:cNvPr>
          <p:cNvSpPr>
            <a:spLocks noGrp="1"/>
          </p:cNvSpPr>
          <p:nvPr>
            <p:ph type="title"/>
          </p:nvPr>
        </p:nvSpPr>
        <p:spPr/>
        <p:txBody>
          <a:bodyPr/>
          <a:lstStyle/>
          <a:p>
            <a:r>
              <a:rPr lang="en-CA" b="1" dirty="0"/>
              <a:t>Conclusion</a:t>
            </a:r>
            <a:br>
              <a:rPr lang="en-CA" b="1" dirty="0"/>
            </a:br>
            <a:endParaRPr lang="en-CA" dirty="0"/>
          </a:p>
        </p:txBody>
      </p:sp>
      <p:sp>
        <p:nvSpPr>
          <p:cNvPr id="3" name="Content Placeholder 2">
            <a:extLst>
              <a:ext uri="{FF2B5EF4-FFF2-40B4-BE49-F238E27FC236}">
                <a16:creationId xmlns:a16="http://schemas.microsoft.com/office/drawing/2014/main" id="{FEF279BF-1A71-479E-9560-158F1FC4538A}"/>
              </a:ext>
            </a:extLst>
          </p:cNvPr>
          <p:cNvSpPr>
            <a:spLocks noGrp="1"/>
          </p:cNvSpPr>
          <p:nvPr>
            <p:ph idx="1"/>
          </p:nvPr>
        </p:nvSpPr>
        <p:spPr/>
        <p:txBody>
          <a:bodyPr/>
          <a:lstStyle/>
          <a:p>
            <a:r>
              <a:rPr lang="en-CA" dirty="0">
                <a:latin typeface="+mj-lt"/>
              </a:rPr>
              <a:t>This project helps a person get a better understanding of the neighborhoods with respect to the most common venues in that </a:t>
            </a:r>
            <a:r>
              <a:rPr lang="en-CA" dirty="0"/>
              <a:t>neighborhood. It is always helpful to make use of technology to stay one step ahead for example in finding out more about places before moving into a neighborhood.</a:t>
            </a:r>
          </a:p>
          <a:p>
            <a:r>
              <a:rPr lang="en-CA" dirty="0">
                <a:latin typeface="+mj-lt"/>
              </a:rPr>
              <a:t>We have just taken safety as a primary concern to shortlist the safest </a:t>
            </a:r>
            <a:r>
              <a:rPr lang="en-CA" dirty="0"/>
              <a:t>neighborhood of Vancouver. The future of this project includes taking others factors such as cost of living in the areas into consideration to shortlist the borough, such as filtering areas based on a predefined budget. It will be interesting to includes demographic data to evaluate the population of the different neighborhoods.</a:t>
            </a:r>
            <a:endParaRPr lang="en-CA" dirty="0">
              <a:latin typeface="+mj-lt"/>
            </a:endParaRPr>
          </a:p>
        </p:txBody>
      </p:sp>
    </p:spTree>
    <p:extLst>
      <p:ext uri="{BB962C8B-B14F-4D97-AF65-F5344CB8AC3E}">
        <p14:creationId xmlns:p14="http://schemas.microsoft.com/office/powerpoint/2010/main" val="30794081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108BC-A902-451A-BC4A-F65E241DF15B}"/>
              </a:ext>
            </a:extLst>
          </p:cNvPr>
          <p:cNvSpPr>
            <a:spLocks noGrp="1"/>
          </p:cNvSpPr>
          <p:nvPr>
            <p:ph type="title"/>
          </p:nvPr>
        </p:nvSpPr>
        <p:spPr/>
        <p:txBody>
          <a:bodyPr>
            <a:normAutofit fontScale="90000"/>
          </a:bodyPr>
          <a:lstStyle/>
          <a:p>
            <a:br>
              <a:rPr lang="en-CA" b="1" dirty="0"/>
            </a:br>
            <a:br>
              <a:rPr lang="en-CA" b="1" dirty="0"/>
            </a:br>
            <a:br>
              <a:rPr lang="en-CA" b="1" dirty="0"/>
            </a:br>
            <a:br>
              <a:rPr lang="en-CA" b="1" dirty="0"/>
            </a:br>
            <a:br>
              <a:rPr lang="en-CA" b="1" dirty="0"/>
            </a:br>
            <a:br>
              <a:rPr lang="en-CA" b="1" dirty="0"/>
            </a:br>
            <a:br>
              <a:rPr lang="en-CA" b="1" dirty="0"/>
            </a:br>
            <a:br>
              <a:rPr lang="en-CA" b="1" dirty="0"/>
            </a:br>
            <a:br>
              <a:rPr lang="en-CA" b="1" dirty="0"/>
            </a:br>
            <a:br>
              <a:rPr lang="en-CA" b="1" dirty="0"/>
            </a:br>
            <a:r>
              <a:rPr lang="en-CA" b="1" dirty="0"/>
              <a:t>Introduction</a:t>
            </a:r>
            <a:br>
              <a:rPr lang="en-CA" b="1" dirty="0"/>
            </a:br>
            <a:endParaRPr lang="en-CA" dirty="0"/>
          </a:p>
        </p:txBody>
      </p:sp>
      <p:sp>
        <p:nvSpPr>
          <p:cNvPr id="3" name="Content Placeholder 2">
            <a:extLst>
              <a:ext uri="{FF2B5EF4-FFF2-40B4-BE49-F238E27FC236}">
                <a16:creationId xmlns:a16="http://schemas.microsoft.com/office/drawing/2014/main" id="{4B08038E-A5C7-42C1-A432-F47151342F15}"/>
              </a:ext>
            </a:extLst>
          </p:cNvPr>
          <p:cNvSpPr>
            <a:spLocks noGrp="1"/>
          </p:cNvSpPr>
          <p:nvPr>
            <p:ph idx="1"/>
          </p:nvPr>
        </p:nvSpPr>
        <p:spPr/>
        <p:txBody>
          <a:bodyPr>
            <a:noAutofit/>
          </a:bodyPr>
          <a:lstStyle/>
          <a:p>
            <a:r>
              <a:rPr lang="en-CA" sz="1400" dirty="0">
                <a:latin typeface="+mj-lt"/>
              </a:rPr>
              <a:t>Vancouver is a coastal seaport city in western Canada, located in the Lower Mainland region of British Columbia. As the most populous city in the province, the 2016 census recorded 631,486 people in the city, up from 603,502 in 2011. The Greater Vancouver area had a population of 2,463,431 in 2016, making it the third-largest metropolitan area in Canada. Vancouver has the highest population density in Canada, with over 5,400 people per square kilometre, which makes it the fifth-most densely populated city with over 250,000 residents in North America, behind New York City, Guadalajara, San Francisco, and Mexico City. Vancouver is one of the most ethnically and linguistically diverse cities in Canada: 52% of its residents are not native English speakers, 48.9% are native speakers of neither English nor French, and 50.6% of residents belong to visible minority groups. Vancouver is consistently named as one of the top five worldwide cities for livability and quality of life, and the Economist Intelligence Unit acknowledged it as the first city ranked among the top ten of the world's most well-living cities for ten consecutive years. In 2011, the city planned to become the greenest city in the world by 2020. Vancouverism is the city's urban planning design philosophy.</a:t>
            </a:r>
          </a:p>
        </p:txBody>
      </p:sp>
    </p:spTree>
    <p:extLst>
      <p:ext uri="{BB962C8B-B14F-4D97-AF65-F5344CB8AC3E}">
        <p14:creationId xmlns:p14="http://schemas.microsoft.com/office/powerpoint/2010/main" val="38559916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DF35F-CC7F-4D55-B3F3-721D5B159D70}"/>
              </a:ext>
            </a:extLst>
          </p:cNvPr>
          <p:cNvSpPr>
            <a:spLocks noGrp="1"/>
          </p:cNvSpPr>
          <p:nvPr>
            <p:ph type="title"/>
          </p:nvPr>
        </p:nvSpPr>
        <p:spPr/>
        <p:txBody>
          <a:bodyPr>
            <a:normAutofit fontScale="90000"/>
          </a:bodyPr>
          <a:lstStyle/>
          <a:p>
            <a:br>
              <a:rPr lang="en-CA" b="1" dirty="0"/>
            </a:br>
            <a:br>
              <a:rPr lang="en-CA" b="1" dirty="0"/>
            </a:br>
            <a:r>
              <a:rPr lang="en-CA" b="1" dirty="0"/>
              <a:t>Background</a:t>
            </a:r>
            <a:br>
              <a:rPr lang="en-CA" b="1" dirty="0"/>
            </a:br>
            <a:endParaRPr lang="en-CA" dirty="0"/>
          </a:p>
        </p:txBody>
      </p:sp>
      <p:sp>
        <p:nvSpPr>
          <p:cNvPr id="3" name="Content Placeholder 2">
            <a:extLst>
              <a:ext uri="{FF2B5EF4-FFF2-40B4-BE49-F238E27FC236}">
                <a16:creationId xmlns:a16="http://schemas.microsoft.com/office/drawing/2014/main" id="{880CE08E-AADD-4FE0-BF6E-F14F5F342509}"/>
              </a:ext>
            </a:extLst>
          </p:cNvPr>
          <p:cNvSpPr>
            <a:spLocks noGrp="1"/>
          </p:cNvSpPr>
          <p:nvPr>
            <p:ph idx="1"/>
          </p:nvPr>
        </p:nvSpPr>
        <p:spPr/>
        <p:txBody>
          <a:bodyPr/>
          <a:lstStyle/>
          <a:p>
            <a:r>
              <a:rPr lang="en-CA" dirty="0">
                <a:latin typeface="+mj-lt"/>
              </a:rPr>
              <a:t>Safety is the top concern when moving to a new area. If you don’t feel safe in your own home, you you’re not going to be able to enjoy living there.</a:t>
            </a:r>
          </a:p>
          <a:p>
            <a:r>
              <a:rPr lang="en-CA" dirty="0">
                <a:latin typeface="+mj-lt"/>
              </a:rPr>
              <a:t>Key Questions</a:t>
            </a:r>
          </a:p>
          <a:p>
            <a:r>
              <a:rPr lang="en-CA" dirty="0">
                <a:latin typeface="+mj-lt"/>
              </a:rPr>
              <a:t>A. What is the most common crime in Vancouver? </a:t>
            </a:r>
          </a:p>
          <a:p>
            <a:r>
              <a:rPr lang="en-CA" dirty="0">
                <a:latin typeface="+mj-lt"/>
              </a:rPr>
              <a:t>B. Which of the boroughs have the highest crime rates? </a:t>
            </a:r>
          </a:p>
          <a:p>
            <a:r>
              <a:rPr lang="en-CA" dirty="0">
                <a:latin typeface="+mj-lt"/>
              </a:rPr>
              <a:t>C. Which of the boroughs have the lowest crime rates?</a:t>
            </a:r>
          </a:p>
          <a:p>
            <a:r>
              <a:rPr lang="en-CA" dirty="0">
                <a:latin typeface="+mj-lt"/>
              </a:rPr>
              <a:t>D. Identify the top 10 venues in each neighborhood</a:t>
            </a:r>
          </a:p>
          <a:p>
            <a:endParaRPr lang="en-CA" dirty="0"/>
          </a:p>
        </p:txBody>
      </p:sp>
    </p:spTree>
    <p:extLst>
      <p:ext uri="{BB962C8B-B14F-4D97-AF65-F5344CB8AC3E}">
        <p14:creationId xmlns:p14="http://schemas.microsoft.com/office/powerpoint/2010/main" val="28592228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C22CE-30D1-404D-9D3E-B34F3703138C}"/>
              </a:ext>
            </a:extLst>
          </p:cNvPr>
          <p:cNvSpPr>
            <a:spLocks noGrp="1"/>
          </p:cNvSpPr>
          <p:nvPr>
            <p:ph type="title"/>
          </p:nvPr>
        </p:nvSpPr>
        <p:spPr/>
        <p:txBody>
          <a:bodyPr>
            <a:normAutofit fontScale="90000"/>
          </a:bodyPr>
          <a:lstStyle/>
          <a:p>
            <a:br>
              <a:rPr lang="en-CA" b="1" dirty="0"/>
            </a:br>
            <a:r>
              <a:rPr lang="en-CA" b="1" dirty="0"/>
              <a:t>Business Problem</a:t>
            </a:r>
            <a:br>
              <a:rPr lang="en-CA" b="1" dirty="0"/>
            </a:br>
            <a:endParaRPr lang="en-CA" dirty="0"/>
          </a:p>
        </p:txBody>
      </p:sp>
      <p:sp>
        <p:nvSpPr>
          <p:cNvPr id="3" name="Content Placeholder 2">
            <a:extLst>
              <a:ext uri="{FF2B5EF4-FFF2-40B4-BE49-F238E27FC236}">
                <a16:creationId xmlns:a16="http://schemas.microsoft.com/office/drawing/2014/main" id="{AC7D9A3F-DC68-470A-89AA-67DF7EC20003}"/>
              </a:ext>
            </a:extLst>
          </p:cNvPr>
          <p:cNvSpPr>
            <a:spLocks noGrp="1"/>
          </p:cNvSpPr>
          <p:nvPr>
            <p:ph idx="1"/>
          </p:nvPr>
        </p:nvSpPr>
        <p:spPr/>
        <p:txBody>
          <a:bodyPr/>
          <a:lstStyle/>
          <a:p>
            <a:r>
              <a:rPr lang="en-CA" dirty="0">
                <a:latin typeface="+mj-lt"/>
              </a:rPr>
              <a:t>This project aims to select the safest borough in Vancouver, BC Canada based on the total crime, explore the neighborhoods of that borough to find the 10 most common venues in each neighborhood and finally cluster the neighborhoods using K-Mean clustering.</a:t>
            </a:r>
          </a:p>
          <a:p>
            <a:r>
              <a:rPr lang="en-CA" b="1" dirty="0">
                <a:latin typeface="+mj-lt"/>
              </a:rPr>
              <a:t>Interest and stakeholders</a:t>
            </a:r>
          </a:p>
          <a:p>
            <a:r>
              <a:rPr lang="en-CA" dirty="0">
                <a:latin typeface="+mj-lt"/>
              </a:rPr>
              <a:t>Expats who are considering to relocate to Vancouver and Real States companies will be interested to identify the safest borough in Vancouver and explore its neighborhoods and common venues around each neighborhood</a:t>
            </a:r>
          </a:p>
          <a:p>
            <a:endParaRPr lang="en-CA" dirty="0"/>
          </a:p>
        </p:txBody>
      </p:sp>
    </p:spTree>
    <p:extLst>
      <p:ext uri="{BB962C8B-B14F-4D97-AF65-F5344CB8AC3E}">
        <p14:creationId xmlns:p14="http://schemas.microsoft.com/office/powerpoint/2010/main" val="19011632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A519A-08AF-45A6-814A-EFB2693F79E9}"/>
              </a:ext>
            </a:extLst>
          </p:cNvPr>
          <p:cNvSpPr>
            <a:spLocks noGrp="1"/>
          </p:cNvSpPr>
          <p:nvPr>
            <p:ph type="title"/>
          </p:nvPr>
        </p:nvSpPr>
        <p:spPr/>
        <p:txBody>
          <a:bodyPr>
            <a:normAutofit fontScale="90000"/>
          </a:bodyPr>
          <a:lstStyle/>
          <a:p>
            <a:br>
              <a:rPr lang="en-CA" b="1" dirty="0"/>
            </a:br>
            <a:br>
              <a:rPr lang="en-CA" b="1" dirty="0"/>
            </a:br>
            <a:br>
              <a:rPr lang="en-CA" b="1" dirty="0"/>
            </a:br>
            <a:br>
              <a:rPr lang="en-CA" b="1" dirty="0"/>
            </a:br>
            <a:r>
              <a:rPr lang="en-CA" b="1" dirty="0"/>
              <a:t>Data section</a:t>
            </a:r>
            <a:br>
              <a:rPr lang="en-CA" b="1" dirty="0"/>
            </a:br>
            <a:endParaRPr lang="en-CA" dirty="0"/>
          </a:p>
        </p:txBody>
      </p:sp>
      <p:sp>
        <p:nvSpPr>
          <p:cNvPr id="3" name="Content Placeholder 2">
            <a:extLst>
              <a:ext uri="{FF2B5EF4-FFF2-40B4-BE49-F238E27FC236}">
                <a16:creationId xmlns:a16="http://schemas.microsoft.com/office/drawing/2014/main" id="{643DD18C-D9FB-4383-8D27-8C85CCFD07DC}"/>
              </a:ext>
            </a:extLst>
          </p:cNvPr>
          <p:cNvSpPr>
            <a:spLocks noGrp="1"/>
          </p:cNvSpPr>
          <p:nvPr>
            <p:ph idx="1"/>
          </p:nvPr>
        </p:nvSpPr>
        <p:spPr/>
        <p:txBody>
          <a:bodyPr>
            <a:normAutofit/>
          </a:bodyPr>
          <a:lstStyle/>
          <a:p>
            <a:r>
              <a:rPr lang="en-CA" dirty="0">
                <a:latin typeface="+mj-lt"/>
              </a:rPr>
              <a:t>The data acquisition for this project is a combination of data from two sources:</a:t>
            </a:r>
          </a:p>
          <a:p>
            <a:r>
              <a:rPr lang="en-CA" dirty="0">
                <a:latin typeface="+mj-lt"/>
              </a:rPr>
              <a:t>• The first data source of the project uses Vancouver crime data. This dataset contains the Vancouver Police Department's crime records from 2013 to 2019. It can be found at: </a:t>
            </a:r>
            <a:r>
              <a:rPr lang="en-CA" u="sng" dirty="0">
                <a:latin typeface="+mj-lt"/>
                <a:hlinkClick r:id="rId2"/>
              </a:rPr>
              <a:t>https://vancouver.ca/police/organization/planning-research-audit/stats-crime-rate.html</a:t>
            </a:r>
            <a:endParaRPr lang="en-CA" u="sng" dirty="0">
              <a:latin typeface="+mj-lt"/>
            </a:endParaRPr>
          </a:p>
          <a:p>
            <a:r>
              <a:rPr lang="en-CA" dirty="0">
                <a:latin typeface="+mj-lt"/>
              </a:rPr>
              <a:t> • Foursquare API as its prime data gathering source as it has a database of more than 105 million places, especially their places API which provides the ability to perform location search, location sharing and details about a business. Photos, tips and reviews jolted by Foursquare users can also be used in many productive ways to add value to the results.</a:t>
            </a:r>
          </a:p>
          <a:p>
            <a:endParaRPr lang="en-CA" dirty="0"/>
          </a:p>
        </p:txBody>
      </p:sp>
    </p:spTree>
    <p:extLst>
      <p:ext uri="{BB962C8B-B14F-4D97-AF65-F5344CB8AC3E}">
        <p14:creationId xmlns:p14="http://schemas.microsoft.com/office/powerpoint/2010/main" val="18527094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2FA91-30AC-4FF5-9BC6-E16B8F7E0FE8}"/>
              </a:ext>
            </a:extLst>
          </p:cNvPr>
          <p:cNvSpPr>
            <a:spLocks noGrp="1"/>
          </p:cNvSpPr>
          <p:nvPr>
            <p:ph type="title"/>
          </p:nvPr>
        </p:nvSpPr>
        <p:spPr/>
        <p:txBody>
          <a:bodyPr/>
          <a:lstStyle/>
          <a:p>
            <a:r>
              <a:rPr lang="en-CA" b="1" dirty="0"/>
              <a:t>Methodology</a:t>
            </a:r>
            <a:br>
              <a:rPr lang="en-CA" b="1" dirty="0"/>
            </a:br>
            <a:endParaRPr lang="en-CA" dirty="0"/>
          </a:p>
        </p:txBody>
      </p:sp>
      <p:sp>
        <p:nvSpPr>
          <p:cNvPr id="3" name="Content Placeholder 2">
            <a:extLst>
              <a:ext uri="{FF2B5EF4-FFF2-40B4-BE49-F238E27FC236}">
                <a16:creationId xmlns:a16="http://schemas.microsoft.com/office/drawing/2014/main" id="{2E4DD89A-4446-4558-A5D8-805302A0E6C9}"/>
              </a:ext>
            </a:extLst>
          </p:cNvPr>
          <p:cNvSpPr>
            <a:spLocks noGrp="1"/>
          </p:cNvSpPr>
          <p:nvPr>
            <p:ph idx="1"/>
          </p:nvPr>
        </p:nvSpPr>
        <p:spPr/>
        <p:txBody>
          <a:bodyPr>
            <a:normAutofit/>
          </a:bodyPr>
          <a:lstStyle/>
          <a:p>
            <a:pPr>
              <a:buFont typeface="Arial" panose="020B0604020202020204" pitchFamily="34" charset="0"/>
              <a:buChar char="•"/>
            </a:pPr>
            <a:r>
              <a:rPr lang="en-CA" dirty="0">
                <a:latin typeface="+mj-lt"/>
              </a:rPr>
              <a:t>HTTP requests would be made to this Foursquare API server using postal codes of the Vancouver city neighborhoods to pull the location information (Latitude and Longitude).</a:t>
            </a:r>
          </a:p>
          <a:p>
            <a:pPr>
              <a:buFont typeface="Arial" panose="020B0604020202020204" pitchFamily="34" charset="0"/>
              <a:buChar char="•"/>
            </a:pPr>
            <a:r>
              <a:rPr lang="en-CA" dirty="0">
                <a:latin typeface="+mj-lt"/>
              </a:rPr>
              <a:t> Foursquare API search feature would be enabled to collect the nearby places of the neighborhoods. </a:t>
            </a:r>
          </a:p>
          <a:p>
            <a:pPr>
              <a:buFont typeface="Arial" panose="020B0604020202020204" pitchFamily="34" charset="0"/>
              <a:buChar char="•"/>
            </a:pPr>
            <a:r>
              <a:rPr lang="en-CA" dirty="0">
                <a:latin typeface="+mj-lt"/>
              </a:rPr>
              <a:t>Due to http request limitations the number of places per neighborhood parameter would reasonably be set to 100 and the radius parameter would be set to 700. </a:t>
            </a:r>
          </a:p>
          <a:p>
            <a:endParaRPr lang="en-CA" dirty="0"/>
          </a:p>
        </p:txBody>
      </p:sp>
    </p:spTree>
    <p:extLst>
      <p:ext uri="{BB962C8B-B14F-4D97-AF65-F5344CB8AC3E}">
        <p14:creationId xmlns:p14="http://schemas.microsoft.com/office/powerpoint/2010/main" val="12004614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7F113-FAF2-4B09-81CE-02F042F87287}"/>
              </a:ext>
            </a:extLst>
          </p:cNvPr>
          <p:cNvSpPr>
            <a:spLocks noGrp="1"/>
          </p:cNvSpPr>
          <p:nvPr>
            <p:ph type="title"/>
          </p:nvPr>
        </p:nvSpPr>
        <p:spPr/>
        <p:txBody>
          <a:bodyPr/>
          <a:lstStyle/>
          <a:p>
            <a:r>
              <a:rPr lang="en-CA" b="1" dirty="0"/>
              <a:t>Methodology</a:t>
            </a:r>
          </a:p>
        </p:txBody>
      </p:sp>
      <p:sp>
        <p:nvSpPr>
          <p:cNvPr id="3" name="Content Placeholder 2">
            <a:extLst>
              <a:ext uri="{FF2B5EF4-FFF2-40B4-BE49-F238E27FC236}">
                <a16:creationId xmlns:a16="http://schemas.microsoft.com/office/drawing/2014/main" id="{62B9E137-5186-44E6-BD0B-89ED9A034841}"/>
              </a:ext>
            </a:extLst>
          </p:cNvPr>
          <p:cNvSpPr>
            <a:spLocks noGrp="1"/>
          </p:cNvSpPr>
          <p:nvPr>
            <p:ph idx="1"/>
          </p:nvPr>
        </p:nvSpPr>
        <p:spPr/>
        <p:txBody>
          <a:bodyPr/>
          <a:lstStyle/>
          <a:p>
            <a:pPr>
              <a:buFont typeface="Arial" panose="020B0604020202020204" pitchFamily="34" charset="0"/>
              <a:buChar char="•"/>
            </a:pPr>
            <a:r>
              <a:rPr lang="en-CA" dirty="0"/>
              <a:t>Folium and Python visualization library would be used to visualize the neighborhoods cluster distribution of Vancouver city over an interactive leaflet map.</a:t>
            </a:r>
          </a:p>
          <a:p>
            <a:pPr>
              <a:buFont typeface="Arial" panose="020B0604020202020204" pitchFamily="34" charset="0"/>
              <a:buChar char="•"/>
            </a:pPr>
            <a:r>
              <a:rPr lang="en-CA" dirty="0"/>
              <a:t> Extensive comparative analysis of two randomly picked neighborhoods world be carried out to derive the desirable insights from the outcomes using python’s scientific libraries Pandas, NumPy and Scikit-learn. </a:t>
            </a:r>
          </a:p>
          <a:p>
            <a:pPr>
              <a:buFont typeface="Arial" panose="020B0604020202020204" pitchFamily="34" charset="0"/>
              <a:buChar char="•"/>
            </a:pPr>
            <a:r>
              <a:rPr lang="en-CA" dirty="0"/>
              <a:t>Unsupervised machine learning algorithm K-mean clustering would be applied to form the clusters of different categories of places residing in and around the neighborhoods. These clusters from each of those two chosen neighborhoods would be analyzed individually collectively and comparatively to derive the conclusions.</a:t>
            </a:r>
          </a:p>
          <a:p>
            <a:endParaRPr lang="en-CA" dirty="0"/>
          </a:p>
        </p:txBody>
      </p:sp>
    </p:spTree>
    <p:extLst>
      <p:ext uri="{BB962C8B-B14F-4D97-AF65-F5344CB8AC3E}">
        <p14:creationId xmlns:p14="http://schemas.microsoft.com/office/powerpoint/2010/main" val="4430721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B61B3-AC6E-4B29-8428-DC651CD4999D}"/>
              </a:ext>
            </a:extLst>
          </p:cNvPr>
          <p:cNvSpPr>
            <a:spLocks noGrp="1"/>
          </p:cNvSpPr>
          <p:nvPr>
            <p:ph type="title"/>
          </p:nvPr>
        </p:nvSpPr>
        <p:spPr/>
        <p:txBody>
          <a:bodyPr/>
          <a:lstStyle/>
          <a:p>
            <a:r>
              <a:rPr lang="en-CA" dirty="0"/>
              <a:t>Methodology</a:t>
            </a:r>
          </a:p>
        </p:txBody>
      </p:sp>
      <p:sp>
        <p:nvSpPr>
          <p:cNvPr id="3" name="Content Placeholder 2">
            <a:extLst>
              <a:ext uri="{FF2B5EF4-FFF2-40B4-BE49-F238E27FC236}">
                <a16:creationId xmlns:a16="http://schemas.microsoft.com/office/drawing/2014/main" id="{30E59F90-DB82-4EED-8E05-905C7DCE131A}"/>
              </a:ext>
            </a:extLst>
          </p:cNvPr>
          <p:cNvSpPr>
            <a:spLocks noGrp="1"/>
          </p:cNvSpPr>
          <p:nvPr>
            <p:ph idx="1"/>
          </p:nvPr>
        </p:nvSpPr>
        <p:spPr/>
        <p:txBody>
          <a:bodyPr>
            <a:normAutofit/>
          </a:bodyPr>
          <a:lstStyle/>
          <a:p>
            <a:pPr>
              <a:buFont typeface="Arial" panose="020B0604020202020204" pitchFamily="34" charset="0"/>
              <a:buChar char="•"/>
            </a:pPr>
            <a:r>
              <a:rPr lang="en-CA" dirty="0">
                <a:latin typeface="+mj-lt"/>
              </a:rPr>
              <a:t>Initial data exploration and summary.</a:t>
            </a:r>
          </a:p>
          <a:p>
            <a:pPr>
              <a:buFont typeface="Arial" panose="020B0604020202020204" pitchFamily="34" charset="0"/>
              <a:buChar char="•"/>
            </a:pPr>
            <a:endParaRPr lang="en-CA" dirty="0"/>
          </a:p>
          <a:p>
            <a:pPr marL="0" indent="0">
              <a:buNone/>
            </a:pPr>
            <a:endParaRPr lang="en-CA" dirty="0"/>
          </a:p>
          <a:p>
            <a:pPr marL="0" indent="0">
              <a:buNone/>
            </a:pPr>
            <a:endParaRPr lang="en-CA" dirty="0"/>
          </a:p>
          <a:p>
            <a:pPr marL="0" indent="0">
              <a:buNone/>
            </a:pPr>
            <a:endParaRPr lang="en-CA" dirty="0"/>
          </a:p>
          <a:p>
            <a:pPr marL="0" indent="0">
              <a:buNone/>
            </a:pPr>
            <a:endParaRPr lang="en-CA" dirty="0"/>
          </a:p>
          <a:p>
            <a:pPr marL="0" indent="0">
              <a:buNone/>
            </a:pPr>
            <a:br>
              <a:rPr lang="en-CA" dirty="0"/>
            </a:br>
            <a:endParaRPr lang="en-CA" dirty="0"/>
          </a:p>
        </p:txBody>
      </p:sp>
      <p:pic>
        <p:nvPicPr>
          <p:cNvPr id="5" name="Picture 4">
            <a:extLst>
              <a:ext uri="{FF2B5EF4-FFF2-40B4-BE49-F238E27FC236}">
                <a16:creationId xmlns:a16="http://schemas.microsoft.com/office/drawing/2014/main" id="{7EB9FA2A-6390-44F1-A0A7-7A5D13D70D63}"/>
              </a:ext>
            </a:extLst>
          </p:cNvPr>
          <p:cNvPicPr>
            <a:picLocks noChangeAspect="1"/>
          </p:cNvPicPr>
          <p:nvPr/>
        </p:nvPicPr>
        <p:blipFill>
          <a:blip r:embed="rId2"/>
          <a:stretch>
            <a:fillRect/>
          </a:stretch>
        </p:blipFill>
        <p:spPr>
          <a:xfrm>
            <a:off x="1204980" y="2633661"/>
            <a:ext cx="9843000" cy="2486979"/>
          </a:xfrm>
          <a:prstGeom prst="rect">
            <a:avLst/>
          </a:prstGeom>
        </p:spPr>
      </p:pic>
    </p:spTree>
    <p:extLst>
      <p:ext uri="{BB962C8B-B14F-4D97-AF65-F5344CB8AC3E}">
        <p14:creationId xmlns:p14="http://schemas.microsoft.com/office/powerpoint/2010/main" val="3487181266"/>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{0D564087-F589-423A-A5CF-492279D4234D}tf56160789</Template>
  <TotalTime>0</TotalTime>
  <Words>1406</Words>
  <Application>Microsoft Office PowerPoint</Application>
  <PresentationFormat>Widescreen</PresentationFormat>
  <Paragraphs>68</Paragraphs>
  <Slides>28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Bookman Old Style</vt:lpstr>
      <vt:lpstr>Calibri</vt:lpstr>
      <vt:lpstr>Franklin Gothic Book</vt:lpstr>
      <vt:lpstr>1_RetrospectVTI</vt:lpstr>
      <vt:lpstr>The Battle of Neighborhoods Vancouver</vt:lpstr>
      <vt:lpstr>“Most of the world will make decisions by either guessing or using their gut. They will be either lucky or wrong.”</vt:lpstr>
      <vt:lpstr>          Introduction </vt:lpstr>
      <vt:lpstr>  Background </vt:lpstr>
      <vt:lpstr> Business Problem </vt:lpstr>
      <vt:lpstr>    Data section </vt:lpstr>
      <vt:lpstr>Methodology </vt:lpstr>
      <vt:lpstr>Methodology</vt:lpstr>
      <vt:lpstr>Methodology</vt:lpstr>
      <vt:lpstr>  Missing data detection </vt:lpstr>
      <vt:lpstr>Missing data detection</vt:lpstr>
      <vt:lpstr>Distribution of each type of crime </vt:lpstr>
      <vt:lpstr>Distribution of each type of crime </vt:lpstr>
      <vt:lpstr>Change of crime over the years</vt:lpstr>
      <vt:lpstr>    Top 10 most dangerous neighbourhood in Vancouver </vt:lpstr>
      <vt:lpstr>Crimes in West End</vt:lpstr>
      <vt:lpstr>Crimes in West End</vt:lpstr>
      <vt:lpstr>Crime Heatmap of 2019</vt:lpstr>
      <vt:lpstr>West End “Theft from Vehicle”</vt:lpstr>
      <vt:lpstr>Crimes Happened in Stanley Park</vt:lpstr>
      <vt:lpstr>Crimes Happened in Stanley Park</vt:lpstr>
      <vt:lpstr>West End and Fairview</vt:lpstr>
      <vt:lpstr>Exploring venues </vt:lpstr>
      <vt:lpstr>Fairview Top Venues</vt:lpstr>
      <vt:lpstr>West End Top Venues</vt:lpstr>
      <vt:lpstr>West End Venues Cluster</vt:lpstr>
      <vt:lpstr>Discussion</vt:lpstr>
      <vt:lpstr>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2020-03-09T05:29:13Z</dcterms:created>
  <dcterms:modified xsi:type="dcterms:W3CDTF">2020-03-09T07:24:00Z</dcterms:modified>
</cp:coreProperties>
</file>

<file path=docProps/thumbnail.jpeg>
</file>